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347" r:id="rId9"/>
    <p:sldId id="345" r:id="rId10"/>
  </p:sldIdLst>
  <p:sldSz cx="18288000" cy="10287000"/>
  <p:notesSz cx="7099300" cy="10234613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IBM Plex Sans" panose="020B0503050203000203" pitchFamily="34" charset="0"/>
      <p:regular r:id="rId16"/>
      <p:bold r:id="rId17"/>
      <p:italic r:id="rId18"/>
      <p:boldItalic r:id="rId19"/>
    </p:embeddedFont>
    <p:embeddedFont>
      <p:font typeface="IBM Plex Sans Light" panose="020B0403050203000203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h11e9yGVmWShkguG+ymq0+Yr3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3"/>
  </p:normalViewPr>
  <p:slideViewPr>
    <p:cSldViewPr snapToGrid="0">
      <p:cViewPr varScale="1">
        <p:scale>
          <a:sx n="69" d="100"/>
          <a:sy n="69" d="100"/>
        </p:scale>
        <p:origin x="1024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Health systems around the world are investing heavily in digital tools, data platforms, and AI — but too often, they overlook the workforce that makes health information usable.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This quick presentation makes the case for investing in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health information management professionals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— or HIM professionals — as an essential part of high-performing health systems.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Our goal is simple: show how HIM professionals drive better data quality, stronger public health outcomes, more sustainable financing, and smarter digital transformation.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health data grows, so too do the gaps in quality and interoperability.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Fundamentally, it’s HIM professionals who make all that data usable.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pour more resources — financial, time, opportunity costs, and otherwise — into digital health, we must ensure we have the skilled HIM workforce that can translate that raw data into records, reports — and ultimately the decisions that drive better care and policy. Without the involvement of HIM professionals, health data may remain siloed, unconnected, and unusable.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32e2ccf26_0_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HIM professionals work across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every level of the health system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— from the patient chart to national reporting platforms.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Their impact can be grouped into five core areas, each of which is essential for system performance, equity, and sustainability.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They are the stewards of data quality, the backbone of digital health systems, and key players in financial integrity and policy development.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From helping countries adopt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ICD-11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to securing patient privacy, to preparing reimbursement documentation — HIM professionals do the hands-on work that makes data useful.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not a back-office role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— it’s foundational infrastructure for better healthcare.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a32e2ccf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46e12ac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46e12ac8d_0_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Now is the time to invest in HIM professionals — not as an option, but as the foundation of smarter, stronger health systems.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These are some of the most common barriers: outdated job classifications, limited workforce development and career pathways, fragmented systems, inconsistent standards. In many cases, HIM professionals lack a seat at the table when planning digital health strategy, whether for a single health system or a nationwide effort.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Yet every barrier has a solution. IFHIMA stands ready to help, with best practices and lessons learned from around the globe. We can help chart a path to elevate your HIM workforce — and unlock their tremendous value in the process.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46e12ac8d_0_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36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32e2ccf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a32e2ccf26_0_2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Remember, health systems can’t succeed on data alone. If you’re investing in data, you need to also invest in the people who understand how to make that data usable — and trustworthy.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HIM professionals are the key.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Without their leadership, the systems meant to modernize care often create new gaps in data, funding, and trust. HIM professionals must be part of the foundation, not an afterthought.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IFHIMA is uniquely positioned to support governments, funders, and partners — anyone in healthcare who wants to build a stronger, more sustainable system.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a32e2ccf26_0_25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500" cy="5136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Remember, HIM professionals are truly </a:t>
            </a:r>
            <a:r>
              <a:rPr lang="en-US" b="1"/>
              <a:t>connectors</a:t>
            </a:r>
            <a:r>
              <a:rPr lang="en-US"/>
              <a:t>. Let’s talk about how to help strengthen the connections within and between your systems so we can improve care and outcomes for everyone.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 our website for the full white paper, including several case studies from around the globe, infographics, and other resources. </a:t>
            </a: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8001000" y="4254500"/>
            <a:ext cx="80010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557E"/>
              </a:buClr>
              <a:buSzPts val="6000"/>
              <a:buFont typeface="IBM Plex Sans Light"/>
              <a:buNone/>
              <a:defRPr sz="6000" b="1" i="0" u="none" strike="noStrike" cap="none">
                <a:solidFill>
                  <a:srgbClr val="00557E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8001000" y="2754313"/>
            <a:ext cx="8001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1828800" y="9647237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57200" y="9647237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467D33-F15B-462F-92A3-0727FFBB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CEBC-D3F3-4A98-A683-22010E27BB0E}" type="datetime3">
              <a:rPr lang="en-US" smtClean="0"/>
              <a:t>17 November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EEA3CAE-4091-4968-9E32-A3B2D75F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IFHIMA.ORG</a:t>
            </a:r>
          </a:p>
        </p:txBody>
      </p:sp>
    </p:spTree>
    <p:extLst>
      <p:ext uri="{BB962C8B-B14F-4D97-AF65-F5344CB8AC3E}">
        <p14:creationId xmlns:p14="http://schemas.microsoft.com/office/powerpoint/2010/main" val="396917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1828800" y="9647237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57200" y="9647237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2781300"/>
            <a:ext cx="6248400" cy="18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557E"/>
              </a:buClr>
              <a:buSzPts val="4800"/>
              <a:buFont typeface="IBM Plex Sans Light"/>
              <a:buNone/>
              <a:defRPr sz="4800" b="0" i="0" u="none" strike="noStrike" cap="none">
                <a:solidFill>
                  <a:srgbClr val="00557E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4830763"/>
            <a:ext cx="6248400" cy="267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1828800" y="9647237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57200" y="9647237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066797" y="3086100"/>
            <a:ext cx="1596390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1066797" y="2244397"/>
            <a:ext cx="15963901" cy="70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7E"/>
              </a:buClr>
              <a:buSzPts val="3600"/>
              <a:buNone/>
              <a:defRPr sz="3600" b="1">
                <a:solidFill>
                  <a:srgbClr val="0055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1066799" y="2400299"/>
            <a:ext cx="15963901" cy="609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BM Plex Sans Ligh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257300" y="2400300"/>
            <a:ext cx="7810500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9220200" y="2400300"/>
            <a:ext cx="7810500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1260475" y="2495550"/>
            <a:ext cx="7735888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7E"/>
              </a:buClr>
              <a:buSzPts val="3600"/>
              <a:buNone/>
              <a:defRPr sz="3600" b="1">
                <a:solidFill>
                  <a:srgbClr val="0055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1260475" y="3730625"/>
            <a:ext cx="7735888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3"/>
          </p:nvPr>
        </p:nvSpPr>
        <p:spPr>
          <a:xfrm>
            <a:off x="9258300" y="2495550"/>
            <a:ext cx="7775575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7E"/>
              </a:buClr>
              <a:buSzPts val="3600"/>
              <a:buNone/>
              <a:defRPr sz="3600" b="1">
                <a:solidFill>
                  <a:srgbClr val="0055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4"/>
          </p:nvPr>
        </p:nvSpPr>
        <p:spPr>
          <a:xfrm>
            <a:off x="9258300" y="3730625"/>
            <a:ext cx="7775575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57201" y="0"/>
            <a:ext cx="16573500" cy="137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1600200" y="9534525"/>
            <a:ext cx="27813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572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4515703" y="9534525"/>
            <a:ext cx="914399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5">
            <a:alphaModFix/>
          </a:blip>
          <a:srcRect l="11147" t="-148" r="6094" b="721"/>
          <a:stretch/>
        </p:blipFill>
        <p:spPr>
          <a:xfrm>
            <a:off x="0" y="1339057"/>
            <a:ext cx="7447837" cy="894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0" y="13338"/>
            <a:ext cx="7333537" cy="10260325"/>
          </a:xfrm>
          <a:prstGeom prst="rect">
            <a:avLst/>
          </a:prstGeom>
          <a:solidFill>
            <a:srgbClr val="00557E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1828800" y="9647237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57200" y="9647237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495300"/>
            <a:ext cx="5562600" cy="173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>
            <a:off x="7333536" y="6654162"/>
            <a:ext cx="10954463" cy="3619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0"/>
                </a:srgbClr>
              </a:gs>
              <a:gs pos="100000">
                <a:srgbClr val="AEC5E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/>
          <p:nvPr/>
        </p:nvSpPr>
        <p:spPr>
          <a:xfrm rot="10800000">
            <a:off x="-3" y="-1"/>
            <a:ext cx="18288002" cy="1392882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chemeClr val="lt1"/>
              </a:gs>
              <a:gs pos="100000">
                <a:srgbClr val="A9BEE4">
                  <a:alpha val="12941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0" y="0"/>
            <a:ext cx="18288000" cy="139288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5000">
                <a:srgbClr val="FFFFFF">
                  <a:alpha val="0"/>
                </a:srgbClr>
              </a:gs>
              <a:gs pos="100000">
                <a:srgbClr val="A9BEE4">
                  <a:alpha val="43921"/>
                </a:srgbClr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" name="Google Shape;32;p10"/>
          <p:cNvCxnSpPr/>
          <p:nvPr/>
        </p:nvCxnSpPr>
        <p:spPr>
          <a:xfrm>
            <a:off x="0" y="9105900"/>
            <a:ext cx="18288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1066799" y="2437998"/>
            <a:ext cx="15963901" cy="613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/>
          <p:nvPr/>
        </p:nvSpPr>
        <p:spPr>
          <a:xfrm>
            <a:off x="0" y="1363981"/>
            <a:ext cx="18288000" cy="18288"/>
          </a:xfrm>
          <a:prstGeom prst="rect">
            <a:avLst/>
          </a:prstGeom>
          <a:gradFill>
            <a:gsLst>
              <a:gs pos="0">
                <a:srgbClr val="273755"/>
              </a:gs>
              <a:gs pos="100000">
                <a:srgbClr val="8AABCA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4800600" y="9534525"/>
            <a:ext cx="1676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BM Plex Sans Light"/>
              <a:buNone/>
              <a:defRPr sz="4800" b="0" i="0" u="none" strike="noStrike" cap="none">
                <a:solidFill>
                  <a:schemeClr val="dk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9358312"/>
            <a:ext cx="2362200" cy="7381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newswire.com/news-release/2024/04/15/2862597/28124/en/Global-Big-Data-in-Healthcare-Market-Trends-and-Forecasts-Report-2024-A-540-Billion-Industry-by-2035-from-67-Billion-in-2023-Increase-in-AI-Solutions-and-Demand-for-Personalized-M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fhima.org/global-value-of-hi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8001000" y="4254500"/>
            <a:ext cx="80010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pen Sans"/>
              <a:buNone/>
            </a:pPr>
            <a:r>
              <a:rPr lang="en-US" b="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Unlocking the Power of Health Information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body" idx="1"/>
          </p:nvPr>
        </p:nvSpPr>
        <p:spPr>
          <a:xfrm>
            <a:off x="8153775" y="7910525"/>
            <a:ext cx="97152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HIM professionals strengthen policy, planning, and performance</a:t>
            </a:r>
            <a:endParaRPr sz="3000"/>
          </a:p>
        </p:txBody>
      </p:sp>
      <p:sp>
        <p:nvSpPr>
          <p:cNvPr id="84" name="Google Shape;84;p1"/>
          <p:cNvSpPr txBox="1">
            <a:spLocks noGrp="1"/>
          </p:cNvSpPr>
          <p:nvPr>
            <p:ph type="ftr" idx="11"/>
          </p:nvPr>
        </p:nvSpPr>
        <p:spPr>
          <a:xfrm>
            <a:off x="457200" y="9647237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IFHIMA.ORG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1066797" y="3086100"/>
            <a:ext cx="1596390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 is growing, but still underused </a:t>
            </a:r>
            <a:endParaRPr sz="3600"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Char char="➔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70+ countries use DHIS2 at national scale — yet gaps persist in quality and interoperability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HIM professionals make health data usable</a:t>
            </a:r>
            <a:endParaRPr sz="3600"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➔"/>
            </a:pP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Turn raw information into records, reports, and decisions that drive better care and policy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Global digital health investments are massive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6858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➔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Annual spend already exceeds $67 billion, and is expected to reach $540 billion by 2036.</a:t>
            </a:r>
            <a:r>
              <a:rPr lang="en-US" baseline="30000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Yet these investments fall short — or fail — without a skilled HIM workforce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457200" y="-14075"/>
            <a:ext cx="178308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BM Plex Sans Light"/>
              <a:buNone/>
            </a:pPr>
            <a:r>
              <a:rPr lang="en-US" dirty="0"/>
              <a:t>Health data is only as good as the </a:t>
            </a:r>
            <a:r>
              <a:rPr lang="en-US" b="1" dirty="0">
                <a:latin typeface="IBM Plex Sans"/>
                <a:ea typeface="IBM Plex Sans"/>
                <a:cs typeface="IBM Plex Sans"/>
                <a:sym typeface="IBM Plex Sans"/>
              </a:rPr>
              <a:t>professionals who make it usable</a:t>
            </a:r>
            <a:endParaRPr b="1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4508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AutoNum type="arabicPeriod"/>
            </a:pPr>
            <a:r>
              <a:rPr lang="en-US">
                <a:uFill>
                  <a:noFill/>
                </a:uFill>
                <a:hlinkClick r:id="rId3"/>
              </a:rPr>
              <a:t>Global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Big Data in Healthcare Trends and Forecasts</a:t>
            </a:r>
            <a:r>
              <a:rPr lang="en-US"/>
              <a:t>, 2024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32e2ccf26_0_0"/>
          <p:cNvSpPr txBox="1">
            <a:spLocks noGrp="1"/>
          </p:cNvSpPr>
          <p:nvPr>
            <p:ph type="title"/>
          </p:nvPr>
        </p:nvSpPr>
        <p:spPr>
          <a:xfrm>
            <a:off x="457200" y="-14075"/>
            <a:ext cx="165354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BM Plex Sans Light"/>
              <a:buNone/>
            </a:pPr>
            <a:r>
              <a:rPr lang="en-US" sz="4300"/>
              <a:t>HIM professionals power high-performing health systems</a:t>
            </a:r>
            <a:endParaRPr sz="4300"/>
          </a:p>
        </p:txBody>
      </p:sp>
      <p:sp>
        <p:nvSpPr>
          <p:cNvPr id="98" name="Google Shape;98;g3a32e2ccf26_0_0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9" name="Google Shape;99;g3a32e2ccf2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473" y="1488250"/>
            <a:ext cx="10415103" cy="752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46e12ac8d_0_1"/>
          <p:cNvSpPr txBox="1">
            <a:spLocks noGrp="1"/>
          </p:cNvSpPr>
          <p:nvPr>
            <p:ph type="body" idx="1"/>
          </p:nvPr>
        </p:nvSpPr>
        <p:spPr>
          <a:xfrm>
            <a:off x="622300" y="1483475"/>
            <a:ext cx="15227400" cy="78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i="1">
                <a:latin typeface="IBM Plex Sans"/>
                <a:ea typeface="IBM Plex Sans"/>
                <a:cs typeface="IBM Plex Sans"/>
                <a:sym typeface="IBM Plex Sans"/>
              </a:rPr>
              <a:t>What’s holding HIM professionals back — and how to unlock their full value</a:t>
            </a:r>
            <a:endParaRPr b="1" i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6" name="Google Shape;106;g3a46e12ac8d_0_1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3000" cy="139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/>
              <a:t>Strengthen health systems by elevating the HIM workforce</a:t>
            </a:r>
            <a:endParaRPr sz="4300" dirty="0"/>
          </a:p>
        </p:txBody>
      </p:sp>
      <p:sp>
        <p:nvSpPr>
          <p:cNvPr id="107" name="Google Shape;107;g3a46e12ac8d_0_1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400" cy="5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8" name="Google Shape;108;g3a46e12ac8d_0_1"/>
          <p:cNvSpPr txBox="1"/>
          <p:nvPr/>
        </p:nvSpPr>
        <p:spPr>
          <a:xfrm>
            <a:off x="889000" y="3175000"/>
            <a:ext cx="167514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Outdated job titles and classifications  					Modernize job classifications, role descriptions</a:t>
            </a: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Limited workforce development   						Invest in education, professional development</a:t>
            </a: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Not embedded in digital health strategy  					Integrate HIM in national planning</a:t>
            </a: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Inadequate staffing, career pathways  					Fund and grow the workforce</a:t>
            </a: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A3838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Unaligned systems and standards				  		Empower HIM professionals to lead</a:t>
            </a: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A3838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09" name="Google Shape;109;g3a46e12ac8d_0_1"/>
          <p:cNvSpPr txBox="1"/>
          <p:nvPr/>
        </p:nvSpPr>
        <p:spPr>
          <a:xfrm>
            <a:off x="2463800" y="2378025"/>
            <a:ext cx="27177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Barrier</a:t>
            </a:r>
            <a:endParaRPr sz="3600" b="1">
              <a:solidFill>
                <a:srgbClr val="FF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0" name="Google Shape;110;g3a46e12ac8d_0_1"/>
          <p:cNvSpPr/>
          <p:nvPr/>
        </p:nvSpPr>
        <p:spPr>
          <a:xfrm>
            <a:off x="7378750" y="3378200"/>
            <a:ext cx="1536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1" name="Google Shape;111;g3a46e12ac8d_0_1"/>
          <p:cNvSpPr/>
          <p:nvPr/>
        </p:nvSpPr>
        <p:spPr>
          <a:xfrm>
            <a:off x="7391450" y="4303663"/>
            <a:ext cx="1536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2" name="Google Shape;112;g3a46e12ac8d_0_1"/>
          <p:cNvSpPr/>
          <p:nvPr/>
        </p:nvSpPr>
        <p:spPr>
          <a:xfrm>
            <a:off x="7391450" y="6019700"/>
            <a:ext cx="1536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3" name="Google Shape;113;g3a46e12ac8d_0_1"/>
          <p:cNvSpPr/>
          <p:nvPr/>
        </p:nvSpPr>
        <p:spPr>
          <a:xfrm>
            <a:off x="7391450" y="5152938"/>
            <a:ext cx="1536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4" name="Google Shape;114;g3a46e12ac8d_0_1"/>
          <p:cNvSpPr/>
          <p:nvPr/>
        </p:nvSpPr>
        <p:spPr>
          <a:xfrm>
            <a:off x="7391450" y="6794475"/>
            <a:ext cx="1536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5" name="Google Shape;115;g3a46e12ac8d_0_1"/>
          <p:cNvSpPr txBox="1"/>
          <p:nvPr/>
        </p:nvSpPr>
        <p:spPr>
          <a:xfrm>
            <a:off x="10718800" y="2390725"/>
            <a:ext cx="27177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Solution</a:t>
            </a:r>
            <a:endParaRPr sz="3600" b="1"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32e2ccf26_0_25"/>
          <p:cNvSpPr txBox="1">
            <a:spLocks noGrp="1"/>
          </p:cNvSpPr>
          <p:nvPr>
            <p:ph type="body" idx="1"/>
          </p:nvPr>
        </p:nvSpPr>
        <p:spPr>
          <a:xfrm>
            <a:off x="1066799" y="2400299"/>
            <a:ext cx="15963900" cy="60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➔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Global health systems can’t succeed on data alone — they need the people who make it usable</a:t>
            </a:r>
            <a:b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➔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HIM professionals ensure health data is accurate, accessible, and aligned with global standards</a:t>
            </a:r>
            <a:b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➔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Their roles are foundational to digital health, financing, public health, and governance</a:t>
            </a:r>
            <a:b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➔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Barriers are solvable — and IFHIMA is ready to support governments, funders, and partners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32e2ccf26_0_25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3000" cy="139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takeaways</a:t>
            </a:r>
            <a:endParaRPr/>
          </a:p>
        </p:txBody>
      </p:sp>
      <p:sp>
        <p:nvSpPr>
          <p:cNvPr id="123" name="Google Shape;123;g3a32e2ccf26_0_25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400" cy="5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257300" y="2400300"/>
            <a:ext cx="14998800" cy="3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“HIM professionals are not just data experts — they are </a:t>
            </a:r>
            <a:r>
              <a:rPr lang="en-US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connectors</a:t>
            </a:r>
            <a:r>
              <a:rPr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Their ability to bridge clinical, technical, and administrative systems makes them essential to the success of data-driven healthcare everywhere.”</a:t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9347200" y="7014600"/>
            <a:ext cx="76836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>
                <a:latin typeface="IBM Plex Sans"/>
                <a:ea typeface="IBM Plex Sans"/>
                <a:cs typeface="IBM Plex Sans"/>
                <a:sym typeface="IBM Plex Sans"/>
              </a:rPr>
              <a:t>Learn more: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ifhima.org/global-value-of-him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White paper, global case studies, infographics, other resources</a:t>
            </a:r>
            <a:endParaRPr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57200" y="-14069"/>
            <a:ext cx="16382998" cy="13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BM Plex Sans Light"/>
              <a:buNone/>
            </a:pPr>
            <a:r>
              <a:rPr lang="en-US" sz="4300" dirty="0"/>
              <a:t>Invest in the people who make your data work</a:t>
            </a:r>
            <a:endParaRPr sz="4300" dirty="0"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3657600" y="9534525"/>
            <a:ext cx="1066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IFHIMA.ORG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17393503" y="9534525"/>
            <a:ext cx="4372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15E2-84E8-D442-9F47-3F341E12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2400299"/>
            <a:ext cx="8354291" cy="60960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Global organization for health Information Management - established in 1968; </a:t>
            </a:r>
            <a:r>
              <a:rPr lang="en-US" sz="3200" b="1" i="1" dirty="0">
                <a:solidFill>
                  <a:srgbClr val="0070C0"/>
                </a:solidFill>
              </a:rPr>
              <a:t>58 years strong!!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0070C0"/>
                </a:solidFill>
              </a:rPr>
              <a:t>Long-standing commitment to assist low and lower-middle income countries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Acts as “the global voice” of national HIM associations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NGO status with WHO; </a:t>
            </a:r>
            <a:r>
              <a:rPr lang="en-US" sz="3200" b="1" i="1" dirty="0">
                <a:solidFill>
                  <a:srgbClr val="0070C0"/>
                </a:solidFill>
              </a:rPr>
              <a:t>40+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Partner with international informatics, International Medical Informatics Association (IMIA)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B981A-CA1D-E96A-56D2-2C8F032F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16382998" cy="13928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IFHIMA History &amp;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53568-F9F0-86AB-B1BE-A9F98A36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4D16-91FF-27F0-F9DA-92C8090F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667" y="2096515"/>
            <a:ext cx="8098226" cy="64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7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DE1B2C-26A0-3A92-21B5-29843B21EB83}"/>
              </a:ext>
            </a:extLst>
          </p:cNvPr>
          <p:cNvSpPr txBox="1"/>
          <p:nvPr/>
        </p:nvSpPr>
        <p:spPr>
          <a:xfrm>
            <a:off x="3862873" y="2295331"/>
            <a:ext cx="14092617" cy="7513687"/>
          </a:xfrm>
          <a:prstGeom prst="rect">
            <a:avLst/>
          </a:prstGeom>
          <a:solidFill>
            <a:srgbClr val="F3F7F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39F92-B979-41AB-0918-CE4FADCA0D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0" y="2967135"/>
            <a:ext cx="13383490" cy="657431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Website:	www.ifhima.org	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Membership:	https://ifhima.org/join-ifhima/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Global News Page:	https://ifhima.org/publication-resources/global-news/ 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Linked In:	https://www.linkedin.com/company/ifhima/ 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endParaRPr lang="en-US" sz="3600" dirty="0"/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Digital Health COP:	 </a:t>
            </a:r>
            <a:r>
              <a:rPr lang="en-US" sz="3600" dirty="0" err="1"/>
              <a:t>ceccy.akinjide@gmail.com</a:t>
            </a:r>
            <a:endParaRPr lang="en-US" sz="3600" dirty="0"/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ICD-11 COP:	mbadore@solventum.com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Research COP:	evzlambert@txstate.edu</a:t>
            </a:r>
          </a:p>
          <a:p>
            <a:pPr>
              <a:lnSpc>
                <a:spcPct val="120000"/>
              </a:lnSpc>
              <a:tabLst>
                <a:tab pos="3783013" algn="l"/>
              </a:tabLst>
            </a:pPr>
            <a:r>
              <a:rPr lang="en-US" sz="3600" dirty="0"/>
              <a:t>Education COP:	jwapola@css.edu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 hidden="1">
            <a:extLst>
              <a:ext uri="{FF2B5EF4-FFF2-40B4-BE49-F238E27FC236}">
                <a16:creationId xmlns:a16="http://schemas.microsoft.com/office/drawing/2014/main" id="{721F4D78-31E4-0973-1361-07D5A1D47872}"/>
              </a:ext>
            </a:extLst>
          </p:cNvPr>
          <p:cNvSpPr/>
          <p:nvPr/>
        </p:nvSpPr>
        <p:spPr>
          <a:xfrm>
            <a:off x="11201399" y="3743325"/>
            <a:ext cx="6761673" cy="6129339"/>
          </a:xfrm>
          <a:prstGeom prst="round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E3637-6441-9BBB-FE67-BB75C5007ADC}"/>
              </a:ext>
            </a:extLst>
          </p:cNvPr>
          <p:cNvSpPr txBox="1"/>
          <p:nvPr/>
        </p:nvSpPr>
        <p:spPr>
          <a:xfrm>
            <a:off x="1487806" y="591659"/>
            <a:ext cx="6648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Calibri" panose="020F0502020204030204" pitchFamily="34" charset="0"/>
              </a:rPr>
              <a:t>IFHIMA Resources</a:t>
            </a:r>
          </a:p>
        </p:txBody>
      </p:sp>
    </p:spTree>
    <p:extLst>
      <p:ext uri="{BB962C8B-B14F-4D97-AF65-F5344CB8AC3E}">
        <p14:creationId xmlns:p14="http://schemas.microsoft.com/office/powerpoint/2010/main" val="17168963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1115</Words>
  <Application>Microsoft Macintosh PowerPoint</Application>
  <PresentationFormat>Custom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IBM Plex Sans</vt:lpstr>
      <vt:lpstr>Arial</vt:lpstr>
      <vt:lpstr>IBM Plex Sans Light</vt:lpstr>
      <vt:lpstr>Century Gothic</vt:lpstr>
      <vt:lpstr>Calibri</vt:lpstr>
      <vt:lpstr>Open Sans</vt:lpstr>
      <vt:lpstr>Title Slides</vt:lpstr>
      <vt:lpstr>Content Slides</vt:lpstr>
      <vt:lpstr>Unlocking the Power of Health Information</vt:lpstr>
      <vt:lpstr>Health data is only as good as the professionals who make it usable</vt:lpstr>
      <vt:lpstr>HIM professionals power high-performing health systems</vt:lpstr>
      <vt:lpstr>Strengthen health systems by elevating the HIM workforce</vt:lpstr>
      <vt:lpstr>4 takeaways</vt:lpstr>
      <vt:lpstr>Invest in the people who make your data work</vt:lpstr>
      <vt:lpstr>IFHIMA History &amp;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Marci MacDonald</dc:creator>
  <cp:lastModifiedBy>Lorraine Fernandes</cp:lastModifiedBy>
  <cp:revision>2</cp:revision>
  <dcterms:created xsi:type="dcterms:W3CDTF">2006-08-16T00:00:00Z</dcterms:created>
  <dcterms:modified xsi:type="dcterms:W3CDTF">2025-11-18T03:12:21Z</dcterms:modified>
</cp:coreProperties>
</file>